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8" r:id="rId3"/>
    <p:sldId id="269" r:id="rId4"/>
    <p:sldId id="272" r:id="rId5"/>
    <p:sldId id="274" r:id="rId6"/>
    <p:sldId id="275" r:id="rId7"/>
    <p:sldId id="276" r:id="rId8"/>
    <p:sldId id="277" r:id="rId9"/>
    <p:sldId id="280" r:id="rId10"/>
    <p:sldId id="278" r:id="rId11"/>
    <p:sldId id="279" r:id="rId12"/>
    <p:sldId id="281" r:id="rId13"/>
    <p:sldId id="282" r:id="rId14"/>
    <p:sldId id="284" r:id="rId15"/>
    <p:sldId id="283" r:id="rId16"/>
    <p:sldId id="286" r:id="rId17"/>
    <p:sldId id="287" r:id="rId18"/>
    <p:sldId id="285" r:id="rId19"/>
    <p:sldId id="260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293E"/>
    <a:srgbClr val="333399"/>
    <a:srgbClr val="3333CC"/>
    <a:srgbClr val="3D5F97"/>
    <a:srgbClr val="E8909A"/>
    <a:srgbClr val="CB293E"/>
    <a:srgbClr val="B0303C"/>
    <a:srgbClr val="A0323A"/>
    <a:srgbClr val="AB31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30" autoAdjust="0"/>
    <p:restoredTop sz="94571" autoAdjust="0"/>
  </p:normalViewPr>
  <p:slideViewPr>
    <p:cSldViewPr snapToGrid="0">
      <p:cViewPr varScale="1">
        <p:scale>
          <a:sx n="114" d="100"/>
          <a:sy n="114" d="100"/>
        </p:scale>
        <p:origin x="414" y="-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8AE19E-9A4E-4085-8C7C-3251473AA179}" type="datetimeFigureOut">
              <a:rPr lang="ru-RU" smtClean="0"/>
              <a:t>23.08.2018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12A450-9A08-486B-A9E9-37BBD1165A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634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12A450-9A08-486B-A9E9-37BBD1165A1B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2295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CFA713-7660-494E-8F5F-717C1C85F0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9F47D3D-862E-41FB-9ADB-CA846342DD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42648E-5B76-4C42-95D9-999F51132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966C7-8E32-4CC3-8123-D6566E9A3DE7}" type="datetimeFigureOut">
              <a:rPr lang="ru-RU" smtClean="0"/>
              <a:t>23.08.2018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0AA14E-032E-4FE7-8FF3-ED64F7C01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2E6F65-1C7F-4219-BE16-EAB5A11C8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07664-6AE0-4F2F-B75B-6A65201186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582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063B6D-341E-40E3-BADA-959394149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13D4CB-6AA4-4DFF-9BB9-CD94BEFB6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FC2062-1079-4883-824C-FB083E6B4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966C7-8E32-4CC3-8123-D6566E9A3DE7}" type="datetimeFigureOut">
              <a:rPr lang="ru-RU" smtClean="0"/>
              <a:t>23.08.2018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FB84CB-93CE-4072-96A9-BAB8C5332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49C540-2E97-4549-98A7-BB8EE2F20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07664-6AE0-4F2F-B75B-6A65201186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1898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823712-6028-409F-B6BE-72D8D4D3D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EF51E3-32C1-48FC-B419-004591F402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FC7128-64E6-44B5-B76D-3BE1FB248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966C7-8E32-4CC3-8123-D6566E9A3DE7}" type="datetimeFigureOut">
              <a:rPr lang="ru-RU" smtClean="0"/>
              <a:t>23.08.2018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8A4630-C1F4-4CD8-9C89-0DD392EC8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853591-BD10-4B81-926D-D9E11A1DB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07664-6AE0-4F2F-B75B-6A65201186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2153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D21C35-0E87-4F9F-8F74-FCA432CE5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FBB6CD-7976-4FC9-AB90-4B4F066141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3C8A15A-BB4E-482A-ACDB-69F8666F38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CC1164C-5C6A-44FD-8311-66B16D0DC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966C7-8E32-4CC3-8123-D6566E9A3DE7}" type="datetimeFigureOut">
              <a:rPr lang="ru-RU" smtClean="0"/>
              <a:t>23.08.2018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6C7FB48-028D-4131-B1E1-3ABDF1F9E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A421896-83E2-4541-A4E6-CD2842A26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07664-6AE0-4F2F-B75B-6A65201186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441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F3EAB1-AE4A-4E1A-84B8-22A6584CB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3F17A7F-212A-4174-9B24-0C118141EF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32DEA5D-A408-4144-8020-BB7A7B4602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017761F-1DB1-4F38-B03E-2E787D3D88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79DCF5E-03A4-4B87-9DD2-9AE87CED89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FC71B14-F58D-40B4-8727-D38AEB7BA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966C7-8E32-4CC3-8123-D6566E9A3DE7}" type="datetimeFigureOut">
              <a:rPr lang="ru-RU" smtClean="0"/>
              <a:t>23.08.2018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F9E967D-0603-44A3-89C8-0DBF35058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4848005-0B6D-42E9-9940-BE22DB763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07664-6AE0-4F2F-B75B-6A65201186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294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49B0FA-D82F-4445-BA1B-74590C906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B272BF6-934C-42B8-B6BC-E8ABC0514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966C7-8E32-4CC3-8123-D6566E9A3DE7}" type="datetimeFigureOut">
              <a:rPr lang="ru-RU" smtClean="0"/>
              <a:t>23.08.2018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B579EA1-0FC6-4511-8D1F-4ABA7D5B0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E219073-09BC-4A57-8CA2-18B1C2B3F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07664-6AE0-4F2F-B75B-6A65201186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1843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3991CD7-B90E-411E-85A3-6227D3A41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966C7-8E32-4CC3-8123-D6566E9A3DE7}" type="datetimeFigureOut">
              <a:rPr lang="ru-RU" smtClean="0"/>
              <a:t>23.08.2018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66D3E0E-BD55-4EEF-AE79-6E1CE74C8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4ED1625-04AD-4190-9D0C-25C76C99F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07664-6AE0-4F2F-B75B-6A65201186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86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068E51-ED0E-4C1C-9CBF-77C4755F9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B8CF3E-E600-4272-B766-A1F0D6D57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CE1C3F9-4EB9-406B-9DB7-BAB6F885DB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188BAB5-E2CC-4BC3-9D88-A49F07A33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966C7-8E32-4CC3-8123-D6566E9A3DE7}" type="datetimeFigureOut">
              <a:rPr lang="ru-RU" smtClean="0"/>
              <a:t>23.08.2018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BF395C9-1D18-4AD6-A810-BA699F396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7274229-6DEF-42ED-939C-D03DC2A87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07664-6AE0-4F2F-B75B-6A65201186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734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28A948-72E4-43EA-9176-A181A323F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486DACE-2607-4678-8B9F-C808687340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8E6ED23-5811-4CDD-89A1-5AC7239167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6598873-0867-48F8-AD0E-5FB3B4BD1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966C7-8E32-4CC3-8123-D6566E9A3DE7}" type="datetimeFigureOut">
              <a:rPr lang="ru-RU" smtClean="0"/>
              <a:t>23.08.2018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1BBCC27-1F2D-424E-9FB3-AE7BDFF10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9C25797-9CCA-45ED-86FC-FCE171EC0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07664-6AE0-4F2F-B75B-6A65201186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6700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319364-890C-4441-99AE-07D9AAAD2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19859D6-9393-4F83-BF70-ADBD7E0C53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B3D12C-C869-4C3B-8605-47B7A7C71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966C7-8E32-4CC3-8123-D6566E9A3DE7}" type="datetimeFigureOut">
              <a:rPr lang="ru-RU" smtClean="0"/>
              <a:t>23.08.2018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BF223E5-BA16-4AD7-8234-0BDF63738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388D54-4442-42E9-98AE-895A32B43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07664-6AE0-4F2F-B75B-6A65201186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356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2577A66-6B58-485E-89B3-C37075E83A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433605D-3C05-4A98-AB38-44D674CB5D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82C35B-ED01-4369-A8B8-04E4BBE1C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966C7-8E32-4CC3-8123-D6566E9A3DE7}" type="datetimeFigureOut">
              <a:rPr lang="ru-RU" smtClean="0"/>
              <a:t>23.08.2018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B8FC24-7DDF-4425-B191-B296D36A0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F66CA4-51BD-4107-A086-60A55C55A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07664-6AE0-4F2F-B75B-6A65201186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985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AC568C-E774-4A23-9B92-2B3C721DF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400B951-25DA-420A-BEFB-C54BC87BE1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51DD54A-4A03-4DC1-847B-BA7A81630D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966C7-8E32-4CC3-8123-D6566E9A3DE7}" type="datetimeFigureOut">
              <a:rPr lang="ru-RU" smtClean="0"/>
              <a:t>23.08.2018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72E672-196B-46C6-AC49-1DA70D971B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69C772-3760-41FD-BC13-8AE215BFA0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07664-6AE0-4F2F-B75B-6A65201186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302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fioco.ru/" TargetMode="Externa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2A95A84-8D1F-465E-BBBF-35650DA0D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452" y="-980661"/>
            <a:ext cx="11966713" cy="882594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F7F1E0-D033-4D24-A035-E7EE05C922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43614" y="2173723"/>
            <a:ext cx="5454652" cy="1756569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+mn-lt"/>
              </a:rPr>
              <a:t>«Мониторинговые исследования качества образования»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860B23A-02B0-4ACD-852C-84D74EB0D3F7}"/>
              </a:ext>
            </a:extLst>
          </p:cNvPr>
          <p:cNvSpPr txBox="1"/>
          <p:nvPr/>
        </p:nvSpPr>
        <p:spPr>
          <a:xfrm>
            <a:off x="6740251" y="5210681"/>
            <a:ext cx="515801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Никонова Наталья Алексеевна,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заместитель директора ГАУ АО ЦОКО</a:t>
            </a:r>
          </a:p>
          <a:p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E4B4F3C-15FC-4078-941F-0482EE149997}"/>
              </a:ext>
            </a:extLst>
          </p:cNvPr>
          <p:cNvSpPr txBox="1"/>
          <p:nvPr/>
        </p:nvSpPr>
        <p:spPr>
          <a:xfrm>
            <a:off x="10020829" y="539323"/>
            <a:ext cx="18774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CC293E"/>
                </a:solidFill>
              </a:rPr>
              <a:t>24 августа 2018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67D2669-24FF-4223-AEBE-C4AB1B2282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07"/>
            <a:ext cx="4144979" cy="1432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897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16D10D6-2280-48D2-83F2-2249910F0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57204"/>
            <a:ext cx="12445246" cy="7098189"/>
          </a:xfrm>
          <a:prstGeom prst="rect">
            <a:avLst/>
          </a:prstGeom>
        </p:spPr>
      </p:pic>
      <p:sp>
        <p:nvSpPr>
          <p:cNvPr id="9" name="Объект 8">
            <a:extLst>
              <a:ext uri="{FF2B5EF4-FFF2-40B4-BE49-F238E27FC236}">
                <a16:creationId xmlns:a16="http://schemas.microsoft.com/office/drawing/2014/main" id="{13EA86A8-C910-4883-9524-58935D27C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949" y="1064201"/>
            <a:ext cx="11581351" cy="5565199"/>
          </a:xfrm>
        </p:spPr>
        <p:txBody>
          <a:bodyPr>
            <a:normAutofit fontScale="77500" lnSpcReduction="20000"/>
          </a:bodyPr>
          <a:lstStyle/>
          <a:p>
            <a:endParaRPr lang="ru-RU" altLang="ru-RU" dirty="0"/>
          </a:p>
          <a:p>
            <a:pPr marL="0" indent="0" algn="ctr">
              <a:buNone/>
            </a:pPr>
            <a:r>
              <a:rPr lang="ru-RU" altLang="ru-RU" sz="4000" b="1" dirty="0">
                <a:solidFill>
                  <a:srgbClr val="333399"/>
                </a:solidFill>
              </a:rPr>
              <a:t>ФЕДЕРАЛЬНЫЕ ПРОЦЕДУРЫ </a:t>
            </a:r>
            <a:br>
              <a:rPr lang="ru-RU" altLang="ru-RU" sz="4000" b="1" dirty="0">
                <a:solidFill>
                  <a:srgbClr val="333399"/>
                </a:solidFill>
              </a:rPr>
            </a:br>
            <a:r>
              <a:rPr lang="ru-RU" altLang="ru-RU" sz="4000" b="1" dirty="0">
                <a:solidFill>
                  <a:srgbClr val="333399"/>
                </a:solidFill>
              </a:rPr>
              <a:t>ПО ОЦЕНКЕ КАЧЕСТВА ОБРАЗОВАНИЯ</a:t>
            </a:r>
            <a:endParaRPr lang="ru-RU" altLang="ru-RU" sz="4000" dirty="0">
              <a:solidFill>
                <a:srgbClr val="333399"/>
              </a:solidFill>
            </a:endParaRPr>
          </a:p>
          <a:p>
            <a:r>
              <a:rPr lang="ru-RU" altLang="ru-RU" dirty="0"/>
              <a:t>Международные исследования качества образования (TIMMS, PISA, ICCS и т.д.)</a:t>
            </a:r>
          </a:p>
          <a:p>
            <a:r>
              <a:rPr lang="ru-RU" altLang="ru-RU" dirty="0"/>
              <a:t>Национальные исследования качества образования (НИКО)</a:t>
            </a:r>
          </a:p>
          <a:p>
            <a:r>
              <a:rPr lang="ru-RU" altLang="ru-RU" dirty="0"/>
              <a:t>Всероссийские проверочные работы (ВПР)</a:t>
            </a:r>
          </a:p>
          <a:p>
            <a:r>
              <a:rPr lang="ru-RU" altLang="ru-RU" dirty="0"/>
              <a:t>ГИА – 9 (ОГЭ, ГВЭ)</a:t>
            </a:r>
          </a:p>
          <a:p>
            <a:r>
              <a:rPr lang="ru-RU" altLang="ru-RU" dirty="0"/>
              <a:t>ГИА – 11 (ЕГЭ, ГВЭ)</a:t>
            </a:r>
          </a:p>
          <a:p>
            <a:r>
              <a:rPr lang="ru-RU" altLang="ru-RU" dirty="0"/>
              <a:t>Исследование профессиональных компетенций учителей </a:t>
            </a:r>
          </a:p>
          <a:p>
            <a:endParaRPr lang="ru-RU" altLang="ru-RU" dirty="0"/>
          </a:p>
          <a:p>
            <a:pPr algn="ctr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ru-RU" altLang="ru-RU" sz="4000" b="1" dirty="0">
                <a:solidFill>
                  <a:srgbClr val="000099"/>
                </a:solidFill>
              </a:rPr>
              <a:t>РЕГИОНАЛЬНЫЕ ПРОЦЕДУРЫ </a:t>
            </a:r>
          </a:p>
          <a:p>
            <a:pPr algn="ctr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ru-RU" altLang="ru-RU" sz="4000" b="1" dirty="0">
                <a:solidFill>
                  <a:srgbClr val="000099"/>
                </a:solidFill>
              </a:rPr>
              <a:t>ОЦЕНКИ КАЧЕСТВА ОБРАЗОВАНИЯ</a:t>
            </a:r>
          </a:p>
          <a:p>
            <a:pPr algn="ctr">
              <a:spcBef>
                <a:spcPts val="0"/>
              </a:spcBef>
              <a:buFont typeface="Wingdings" panose="05000000000000000000" pitchFamily="2" charset="2"/>
              <a:buNone/>
            </a:pPr>
            <a:endParaRPr lang="ru-RU" altLang="ru-RU" sz="800" b="1" dirty="0">
              <a:solidFill>
                <a:srgbClr val="000099"/>
              </a:solidFill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/>
              <a:t>Диагностика уровня образовательных достижений обучающихся/ образовательных направлений совместно с ФГБУ «ФИОКО» по итогам ГИА-2019 (4 квартал 2019 года)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ru-RU" altLang="ru-RU" dirty="0"/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/>
              <a:t>Проведение независимой оценки качества условий осуществления образовательной деятельности  (НОК УООД)</a:t>
            </a:r>
          </a:p>
          <a:p>
            <a:endParaRPr lang="ru-RU" altLang="ru-RU" dirty="0"/>
          </a:p>
          <a:p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A99BC64-657B-4CA6-A1EE-5502AA7F4C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58"/>
            <a:ext cx="12192000" cy="96900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3C20E9E-5BA0-42E2-AA88-25B8ECD67E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13689" cy="1006997"/>
          </a:xfrm>
          <a:prstGeom prst="rect">
            <a:avLst/>
          </a:prstGeom>
        </p:spPr>
      </p:pic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0C846AC4-168F-404A-ADDC-FF95A2DE6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3689" y="57204"/>
            <a:ext cx="8067657" cy="10069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rgbClr val="AB313C"/>
                </a:solidFill>
                <a:latin typeface="+mn-lt"/>
              </a:rPr>
              <a:t>Система оценки качества образования </a:t>
            </a:r>
            <a:br>
              <a:rPr lang="ru-RU" sz="3600" b="1" dirty="0">
                <a:solidFill>
                  <a:srgbClr val="AB313C"/>
                </a:solidFill>
                <a:latin typeface="+mn-lt"/>
              </a:rPr>
            </a:br>
            <a:r>
              <a:rPr lang="ru-RU" sz="3600" b="1" dirty="0">
                <a:solidFill>
                  <a:srgbClr val="AB313C"/>
                </a:solidFill>
                <a:latin typeface="+mn-lt"/>
              </a:rPr>
              <a:t>в Архангельской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3296491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16D10D6-2280-48D2-83F2-2249910F0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445246" cy="7098189"/>
          </a:xfrm>
          <a:prstGeom prst="rect">
            <a:avLst/>
          </a:prstGeom>
        </p:spPr>
      </p:pic>
      <p:sp>
        <p:nvSpPr>
          <p:cNvPr id="9" name="Объект 8">
            <a:extLst>
              <a:ext uri="{FF2B5EF4-FFF2-40B4-BE49-F238E27FC236}">
                <a16:creationId xmlns:a16="http://schemas.microsoft.com/office/drawing/2014/main" id="{13EA86A8-C910-4883-9524-58935D27C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6844" y="1064200"/>
            <a:ext cx="9868381" cy="54127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/>
              <a:t>       Литература – 6 класс, 10.04.2018</a:t>
            </a:r>
          </a:p>
          <a:p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A99BC64-657B-4CA6-A1EE-5502AA7F4C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58"/>
            <a:ext cx="12192000" cy="96900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3C20E9E-5BA0-42E2-AA88-25B8ECD67E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13689" cy="1006997"/>
          </a:xfrm>
          <a:prstGeom prst="rect">
            <a:avLst/>
          </a:prstGeom>
        </p:spPr>
      </p:pic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0C846AC4-168F-404A-ADDC-FF95A2DE6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2704" y="57204"/>
            <a:ext cx="4779837" cy="902142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AB313C"/>
                </a:solidFill>
                <a:latin typeface="+mn-lt"/>
              </a:rPr>
              <a:t>Результаты НИКО-2018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83F9F15-ADDB-47E7-B0C9-449F7DB59B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993012"/>
              </p:ext>
            </p:extLst>
          </p:nvPr>
        </p:nvGraphicFramePr>
        <p:xfrm>
          <a:off x="1605050" y="1816034"/>
          <a:ext cx="7936466" cy="17330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0194">
                  <a:extLst>
                    <a:ext uri="{9D8B030D-6E8A-4147-A177-3AD203B41FA5}">
                      <a16:colId xmlns:a16="http://schemas.microsoft.com/office/drawing/2014/main" val="3847431226"/>
                    </a:ext>
                  </a:extLst>
                </a:gridCol>
                <a:gridCol w="4878654">
                  <a:extLst>
                    <a:ext uri="{9D8B030D-6E8A-4147-A177-3AD203B41FA5}">
                      <a16:colId xmlns:a16="http://schemas.microsoft.com/office/drawing/2014/main" val="3390892"/>
                    </a:ext>
                  </a:extLst>
                </a:gridCol>
                <a:gridCol w="704774">
                  <a:extLst>
                    <a:ext uri="{9D8B030D-6E8A-4147-A177-3AD203B41FA5}">
                      <a16:colId xmlns:a16="http://schemas.microsoft.com/office/drawing/2014/main" val="1640777826"/>
                    </a:ext>
                  </a:extLst>
                </a:gridCol>
                <a:gridCol w="577919">
                  <a:extLst>
                    <a:ext uri="{9D8B030D-6E8A-4147-A177-3AD203B41FA5}">
                      <a16:colId xmlns:a16="http://schemas.microsoft.com/office/drawing/2014/main" val="2490196125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413301822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2173948772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3600675995"/>
                    </a:ext>
                  </a:extLst>
                </a:gridCol>
              </a:tblGrid>
              <a:tr h="515155">
                <a:tc rowSpan="2" gridSpan="2">
                  <a:txBody>
                    <a:bodyPr/>
                    <a:lstStyle/>
                    <a:p>
                      <a:pPr marL="9525" algn="ctr">
                        <a:lnSpc>
                          <a:spcPts val="109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Регион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9525" algn="ctr">
                        <a:lnSpc>
                          <a:spcPts val="995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Кол-во уч.</a:t>
                      </a:r>
                      <a:endParaRPr lang="ru-RU" sz="20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 anchor="ctr"/>
                </a:tc>
                <a:tc gridSpan="4">
                  <a:txBody>
                    <a:bodyPr/>
                    <a:lstStyle/>
                    <a:p>
                      <a:pPr marL="9525" algn="ctr">
                        <a:lnSpc>
                          <a:spcPts val="995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Распределение групп баллов в %</a:t>
                      </a:r>
                      <a:endParaRPr lang="ru-RU" sz="20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159626"/>
                  </a:ext>
                </a:extLst>
              </a:tr>
              <a:tr h="374192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995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995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4</a:t>
                      </a:r>
                      <a:endParaRPr lang="ru-RU" sz="2000" dirty="0"/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5</a:t>
                      </a:r>
                      <a:endParaRPr lang="ru-RU" sz="2000" dirty="0"/>
                    </a:p>
                  </a:txBody>
                  <a:tcPr marL="9525" marR="9525" marT="0" marB="0" anchor="ctr"/>
                </a:tc>
                <a:extLst>
                  <a:ext uri="{0D108BD9-81ED-4DB2-BD59-A6C34878D82A}">
                    <a16:rowId xmlns:a16="http://schemas.microsoft.com/office/drawing/2014/main" val="3880257063"/>
                  </a:ext>
                </a:extLst>
              </a:tr>
              <a:tr h="275106">
                <a:tc gridSpan="7">
                  <a:txBody>
                    <a:bodyPr/>
                    <a:lstStyle/>
                    <a:p>
                      <a:pPr marL="9525">
                        <a:lnSpc>
                          <a:spcPts val="995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101196"/>
                  </a:ext>
                </a:extLst>
              </a:tr>
              <a:tr h="293772">
                <a:tc gridSpan="2"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Вся выборка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080">
                        <a:lnSpc>
                          <a:spcPts val="9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25610</a:t>
                      </a:r>
                      <a:endParaRPr lang="ru-RU" sz="3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09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15.8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09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43.6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09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36.5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09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4.1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 anchor="ctr"/>
                </a:tc>
                <a:extLst>
                  <a:ext uri="{0D108BD9-81ED-4DB2-BD59-A6C34878D82A}">
                    <a16:rowId xmlns:a16="http://schemas.microsoft.com/office/drawing/2014/main" val="4097611355"/>
                  </a:ext>
                </a:extLst>
              </a:tr>
              <a:tr h="274835">
                <a:tc>
                  <a:txBody>
                    <a:bodyPr/>
                    <a:lstStyle/>
                    <a:p>
                      <a:pPr marL="9525">
                        <a:lnSpc>
                          <a:spcPts val="109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/>
                </a:tc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Архангельская обл.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/>
                </a:tc>
                <a:tc>
                  <a:txBody>
                    <a:bodyPr/>
                    <a:lstStyle/>
                    <a:p>
                      <a:pPr marL="9525">
                        <a:lnSpc>
                          <a:spcPts val="1185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68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09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13.2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09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42.6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09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41.2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09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2.9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 anchor="ctr"/>
                </a:tc>
                <a:extLst>
                  <a:ext uri="{0D108BD9-81ED-4DB2-BD59-A6C34878D82A}">
                    <a16:rowId xmlns:a16="http://schemas.microsoft.com/office/drawing/2014/main" val="2966104741"/>
                  </a:ext>
                </a:extLst>
              </a:tr>
            </a:tbl>
          </a:graphicData>
        </a:graphic>
      </p:graphicFrame>
      <p:pic>
        <p:nvPicPr>
          <p:cNvPr id="1035" name="Picture 11">
            <a:extLst>
              <a:ext uri="{FF2B5EF4-FFF2-40B4-BE49-F238E27FC236}">
                <a16:creationId xmlns:a16="http://schemas.microsoft.com/office/drawing/2014/main" id="{7B143E0D-78CC-4DB0-8796-F00B945C2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743" y="4095802"/>
            <a:ext cx="67056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1500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16D10D6-2280-48D2-83F2-2249910F0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445246" cy="7098189"/>
          </a:xfrm>
          <a:prstGeom prst="rect">
            <a:avLst/>
          </a:prstGeom>
        </p:spPr>
      </p:pic>
      <p:sp>
        <p:nvSpPr>
          <p:cNvPr id="9" name="Объект 8">
            <a:extLst>
              <a:ext uri="{FF2B5EF4-FFF2-40B4-BE49-F238E27FC236}">
                <a16:creationId xmlns:a16="http://schemas.microsoft.com/office/drawing/2014/main" id="{13EA86A8-C910-4883-9524-58935D27C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8073" y="1064201"/>
            <a:ext cx="8900719" cy="53114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/>
              <a:t>     Литература – 8 класс, 12.04.2018</a:t>
            </a:r>
          </a:p>
          <a:p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A99BC64-657B-4CA6-A1EE-5502AA7F4C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58"/>
            <a:ext cx="12192000" cy="96900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3C20E9E-5BA0-42E2-AA88-25B8ECD67E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13689" cy="1006997"/>
          </a:xfrm>
          <a:prstGeom prst="rect">
            <a:avLst/>
          </a:prstGeom>
        </p:spPr>
      </p:pic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0C846AC4-168F-404A-ADDC-FF95A2DE6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2704" y="57204"/>
            <a:ext cx="4779837" cy="902142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AB313C"/>
                </a:solidFill>
                <a:latin typeface="+mn-lt"/>
              </a:rPr>
              <a:t>Результаты НИКО-2018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83F9F15-ADDB-47E7-B0C9-449F7DB59B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669832"/>
              </p:ext>
            </p:extLst>
          </p:nvPr>
        </p:nvGraphicFramePr>
        <p:xfrm>
          <a:off x="1231390" y="1816034"/>
          <a:ext cx="7936466" cy="17330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0194">
                  <a:extLst>
                    <a:ext uri="{9D8B030D-6E8A-4147-A177-3AD203B41FA5}">
                      <a16:colId xmlns:a16="http://schemas.microsoft.com/office/drawing/2014/main" val="3847431226"/>
                    </a:ext>
                  </a:extLst>
                </a:gridCol>
                <a:gridCol w="4878654">
                  <a:extLst>
                    <a:ext uri="{9D8B030D-6E8A-4147-A177-3AD203B41FA5}">
                      <a16:colId xmlns:a16="http://schemas.microsoft.com/office/drawing/2014/main" val="3390892"/>
                    </a:ext>
                  </a:extLst>
                </a:gridCol>
                <a:gridCol w="704774">
                  <a:extLst>
                    <a:ext uri="{9D8B030D-6E8A-4147-A177-3AD203B41FA5}">
                      <a16:colId xmlns:a16="http://schemas.microsoft.com/office/drawing/2014/main" val="1640777826"/>
                    </a:ext>
                  </a:extLst>
                </a:gridCol>
                <a:gridCol w="577919">
                  <a:extLst>
                    <a:ext uri="{9D8B030D-6E8A-4147-A177-3AD203B41FA5}">
                      <a16:colId xmlns:a16="http://schemas.microsoft.com/office/drawing/2014/main" val="2490196125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413301822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2173948772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3600675995"/>
                    </a:ext>
                  </a:extLst>
                </a:gridCol>
              </a:tblGrid>
              <a:tr h="515155">
                <a:tc rowSpan="2" gridSpan="2">
                  <a:txBody>
                    <a:bodyPr/>
                    <a:lstStyle/>
                    <a:p>
                      <a:pPr marL="9525" algn="ctr">
                        <a:lnSpc>
                          <a:spcPts val="109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</a:t>
                      </a:r>
                      <a:endParaRPr lang="ru-RU" sz="18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9525" algn="ctr">
                        <a:lnSpc>
                          <a:spcPts val="995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уч.</a:t>
                      </a:r>
                      <a:endParaRPr lang="ru-RU" sz="18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 anchor="ctr"/>
                </a:tc>
                <a:tc gridSpan="4">
                  <a:txBody>
                    <a:bodyPr/>
                    <a:lstStyle/>
                    <a:p>
                      <a:pPr marL="9525" algn="ctr">
                        <a:lnSpc>
                          <a:spcPts val="995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Распределение групп баллов в %</a:t>
                      </a:r>
                      <a:endParaRPr lang="ru-RU" sz="18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159626"/>
                  </a:ext>
                </a:extLst>
              </a:tr>
              <a:tr h="374192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995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995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995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995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 anchor="ctr"/>
                </a:tc>
                <a:extLst>
                  <a:ext uri="{0D108BD9-81ED-4DB2-BD59-A6C34878D82A}">
                    <a16:rowId xmlns:a16="http://schemas.microsoft.com/office/drawing/2014/main" val="3880257063"/>
                  </a:ext>
                </a:extLst>
              </a:tr>
              <a:tr h="275106">
                <a:tc gridSpan="7">
                  <a:txBody>
                    <a:bodyPr/>
                    <a:lstStyle/>
                    <a:p>
                      <a:pPr marL="9525">
                        <a:lnSpc>
                          <a:spcPts val="995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101196"/>
                  </a:ext>
                </a:extLst>
              </a:tr>
              <a:tr h="293772">
                <a:tc gridSpan="2"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Вся выборка</a:t>
                      </a:r>
                      <a:endParaRPr lang="ru-RU" sz="18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080">
                        <a:lnSpc>
                          <a:spcPts val="9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24845</a:t>
                      </a:r>
                      <a:endParaRPr lang="ru-RU" sz="32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09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21.4</a:t>
                      </a:r>
                      <a:endParaRPr lang="ru-RU" sz="20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09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20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09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26.1</a:t>
                      </a:r>
                      <a:endParaRPr lang="ru-RU" sz="20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09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2.5</a:t>
                      </a:r>
                      <a:endParaRPr lang="ru-RU" sz="20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 anchor="ctr"/>
                </a:tc>
                <a:extLst>
                  <a:ext uri="{0D108BD9-81ED-4DB2-BD59-A6C34878D82A}">
                    <a16:rowId xmlns:a16="http://schemas.microsoft.com/office/drawing/2014/main" val="4097611355"/>
                  </a:ext>
                </a:extLst>
              </a:tr>
              <a:tr h="274835">
                <a:tc>
                  <a:txBody>
                    <a:bodyPr/>
                    <a:lstStyle/>
                    <a:p>
                      <a:pPr marL="9525">
                        <a:lnSpc>
                          <a:spcPts val="109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/>
                </a:tc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Архангельская обл.</a:t>
                      </a:r>
                      <a:endParaRPr lang="ru-RU" sz="18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/>
                </a:tc>
                <a:tc>
                  <a:txBody>
                    <a:bodyPr/>
                    <a:lstStyle/>
                    <a:p>
                      <a:pPr marL="9525">
                        <a:lnSpc>
                          <a:spcPts val="1185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ru-RU" sz="18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09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15.9</a:t>
                      </a:r>
                      <a:endParaRPr lang="ru-RU" sz="2000" b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09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53.6</a:t>
                      </a:r>
                      <a:endParaRPr lang="ru-RU" sz="2000" b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09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2000" b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09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ru-RU" sz="20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0" marB="0" anchor="ctr"/>
                </a:tc>
                <a:extLst>
                  <a:ext uri="{0D108BD9-81ED-4DB2-BD59-A6C34878D82A}">
                    <a16:rowId xmlns:a16="http://schemas.microsoft.com/office/drawing/2014/main" val="2966104741"/>
                  </a:ext>
                </a:extLst>
              </a:tr>
            </a:tbl>
          </a:graphicData>
        </a:graphic>
      </p:graphicFrame>
      <p:pic>
        <p:nvPicPr>
          <p:cNvPr id="3075" name="Picture 3">
            <a:extLst>
              <a:ext uri="{FF2B5EF4-FFF2-40B4-BE49-F238E27FC236}">
                <a16:creationId xmlns:a16="http://schemas.microsoft.com/office/drawing/2014/main" id="{5A66BD0E-D9AE-4802-819B-3CE9CFD67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208" y="4104441"/>
            <a:ext cx="67056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7963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16D10D6-2280-48D2-83F2-2249910F0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445246" cy="7098189"/>
          </a:xfrm>
          <a:prstGeom prst="rect">
            <a:avLst/>
          </a:prstGeom>
        </p:spPr>
      </p:pic>
      <p:sp>
        <p:nvSpPr>
          <p:cNvPr id="9" name="Объект 8">
            <a:extLst>
              <a:ext uri="{FF2B5EF4-FFF2-40B4-BE49-F238E27FC236}">
                <a16:creationId xmlns:a16="http://schemas.microsoft.com/office/drawing/2014/main" id="{13EA86A8-C910-4883-9524-58935D27C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339" y="1064201"/>
            <a:ext cx="10905687" cy="531143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800" dirty="0"/>
          </a:p>
          <a:p>
            <a:pPr marL="0" indent="0">
              <a:buNone/>
            </a:pPr>
            <a:r>
              <a:rPr lang="ru-RU" dirty="0"/>
              <a:t>Регламент подготовки и проведения ВПР в Архангельской области утвержден распоряжением министерства образования и науки Архангельской области от 09 апреля 2018 года № 580 (будут внесены изменения и дополнения).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Статистика участия в ВПР: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/>
              <a:t>по РФ</a:t>
            </a:r>
            <a:r>
              <a:rPr lang="ru-RU" dirty="0"/>
              <a:t>: 85 регионов, более 40 500 школ, 16 140 527 человеко-работ;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/>
              <a:t>по Архангельской области</a:t>
            </a:r>
            <a:r>
              <a:rPr lang="ru-RU" dirty="0"/>
              <a:t>: все ОО, 104 287 человеко-работ.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Результаты ВПР в АО – на уровне общероссийских.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A99BC64-657B-4CA6-A1EE-5502AA7F4C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58"/>
            <a:ext cx="12192000" cy="96900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3C20E9E-5BA0-42E2-AA88-25B8ECD67E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13689" cy="1006997"/>
          </a:xfrm>
          <a:prstGeom prst="rect">
            <a:avLst/>
          </a:prstGeom>
        </p:spPr>
      </p:pic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0C846AC4-168F-404A-ADDC-FF95A2DE6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2704" y="57204"/>
            <a:ext cx="7092471" cy="902142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AB313C"/>
                </a:solidFill>
                <a:latin typeface="+mn-lt"/>
              </a:rPr>
              <a:t>Всероссийские проверочные работы</a:t>
            </a:r>
          </a:p>
        </p:txBody>
      </p:sp>
    </p:spTree>
    <p:extLst>
      <p:ext uri="{BB962C8B-B14F-4D97-AF65-F5344CB8AC3E}">
        <p14:creationId xmlns:p14="http://schemas.microsoft.com/office/powerpoint/2010/main" val="391645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16D10D6-2280-48D2-83F2-2249910F0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445246" cy="7098189"/>
          </a:xfrm>
          <a:prstGeom prst="rect">
            <a:avLst/>
          </a:prstGeom>
        </p:spPr>
      </p:pic>
      <p:sp>
        <p:nvSpPr>
          <p:cNvPr id="9" name="Объект 8">
            <a:extLst>
              <a:ext uri="{FF2B5EF4-FFF2-40B4-BE49-F238E27FC236}">
                <a16:creationId xmlns:a16="http://schemas.microsoft.com/office/drawing/2014/main" id="{13EA86A8-C910-4883-9524-58935D27C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1" y="1064200"/>
            <a:ext cx="11563350" cy="57365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Биология, 6 класс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История, 6 класс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Обществознание, 6 класс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A99BC64-657B-4CA6-A1EE-5502AA7F4C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58"/>
            <a:ext cx="12192000" cy="96900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3C20E9E-5BA0-42E2-AA88-25B8ECD67E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13689" cy="1006997"/>
          </a:xfrm>
          <a:prstGeom prst="rect">
            <a:avLst/>
          </a:prstGeom>
        </p:spPr>
      </p:pic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0C846AC4-168F-404A-ADDC-FF95A2DE6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2704" y="57204"/>
            <a:ext cx="4779837" cy="902142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AB313C"/>
                </a:solidFill>
                <a:latin typeface="+mn-lt"/>
              </a:rPr>
              <a:t>Результаты ВПР-2018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75617048-62C3-41B1-BB75-56FD60844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663" y="1006997"/>
            <a:ext cx="6705600" cy="169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>
            <a:extLst>
              <a:ext uri="{FF2B5EF4-FFF2-40B4-BE49-F238E27FC236}">
                <a16:creationId xmlns:a16="http://schemas.microsoft.com/office/drawing/2014/main" id="{EE69A4BA-853C-4C0B-A7DF-68BCC44F4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663" y="2956357"/>
            <a:ext cx="6705600" cy="1691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E64FFD27-F574-4AE7-B9D1-53CAE8FE4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663" y="4808486"/>
            <a:ext cx="6705600" cy="1916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2688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16D10D6-2280-48D2-83F2-2249910F0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445246" cy="7098189"/>
          </a:xfrm>
          <a:prstGeom prst="rect">
            <a:avLst/>
          </a:prstGeom>
        </p:spPr>
      </p:pic>
      <p:sp>
        <p:nvSpPr>
          <p:cNvPr id="9" name="Объект 8">
            <a:extLst>
              <a:ext uri="{FF2B5EF4-FFF2-40B4-BE49-F238E27FC236}">
                <a16:creationId xmlns:a16="http://schemas.microsoft.com/office/drawing/2014/main" id="{13EA86A8-C910-4883-9524-58935D27C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1" y="1064200"/>
            <a:ext cx="11563350" cy="57365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Английский язык, 11 класс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Немецкий язык, 11 класс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A99BC64-657B-4CA6-A1EE-5502AA7F4C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58"/>
            <a:ext cx="12192000" cy="96900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3C20E9E-5BA0-42E2-AA88-25B8ECD67E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13689" cy="1006997"/>
          </a:xfrm>
          <a:prstGeom prst="rect">
            <a:avLst/>
          </a:prstGeom>
        </p:spPr>
      </p:pic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0C846AC4-168F-404A-ADDC-FF95A2DE6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2704" y="57204"/>
            <a:ext cx="4779837" cy="902142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AB313C"/>
                </a:solidFill>
                <a:latin typeface="+mn-lt"/>
              </a:rPr>
              <a:t>Результаты ВПР-2018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F1A69303-3734-4979-A6F0-D0E37214DA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588" y="881063"/>
            <a:ext cx="67056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>
            <a:extLst>
              <a:ext uri="{FF2B5EF4-FFF2-40B4-BE49-F238E27FC236}">
                <a16:creationId xmlns:a16="http://schemas.microsoft.com/office/drawing/2014/main" id="{7005691E-41E1-4708-833F-33C09BEA74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588" y="3932497"/>
            <a:ext cx="67056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2687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16D10D6-2280-48D2-83F2-2249910F0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445246" cy="7098189"/>
          </a:xfrm>
          <a:prstGeom prst="rect">
            <a:avLst/>
          </a:prstGeom>
        </p:spPr>
      </p:pic>
      <p:sp>
        <p:nvSpPr>
          <p:cNvPr id="9" name="Объект 8">
            <a:extLst>
              <a:ext uri="{FF2B5EF4-FFF2-40B4-BE49-F238E27FC236}">
                <a16:creationId xmlns:a16="http://schemas.microsoft.com/office/drawing/2014/main" id="{13EA86A8-C910-4883-9524-58935D27C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1" y="1064200"/>
            <a:ext cx="11563350" cy="5736595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 упаковка пакетов и возвратно-доставочных пакетов (ВДП), включая сопроводительные бланки;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 предварительные инструктажи организаторов, технических специалистов;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 фиксация времени начала/окончания работы на доске;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 черные </a:t>
            </a:r>
            <a:r>
              <a:rPr lang="ru-RU" b="1" u="sng" dirty="0" err="1"/>
              <a:t>гелевые</a:t>
            </a:r>
            <a:r>
              <a:rPr lang="ru-RU" dirty="0"/>
              <a:t> ручки;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 распечатка </a:t>
            </a:r>
            <a:r>
              <a:rPr lang="ru-RU" dirty="0" err="1"/>
              <a:t>КИМов</a:t>
            </a:r>
            <a:r>
              <a:rPr lang="ru-RU" dirty="0"/>
              <a:t> на одной стороне;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 занятость детей, окончивших работу ранее контрольного времени;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 упаковка материалов в ВДП и сдача их школьному координатору;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 хранение пакетов в запечатанном виде до начала проверки;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 получение экспертами критериев оценивания, пакетов с материалами ВПР;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 </a:t>
            </a:r>
            <a:r>
              <a:rPr lang="ru-RU" b="1" u="sng" dirty="0"/>
              <a:t>объективная</a:t>
            </a:r>
            <a:r>
              <a:rPr lang="ru-RU" dirty="0"/>
              <a:t> проверка работ в соответствии с критериями и занесение результатов в форму;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 спокойная рабочая обстановка во время проведения ВПР.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A99BC64-657B-4CA6-A1EE-5502AA7F4C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58"/>
            <a:ext cx="12192000" cy="96900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3C20E9E-5BA0-42E2-AA88-25B8ECD67E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13689" cy="1006997"/>
          </a:xfrm>
          <a:prstGeom prst="rect">
            <a:avLst/>
          </a:prstGeom>
        </p:spPr>
      </p:pic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0C846AC4-168F-404A-ADDC-FF95A2DE6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7526" y="57204"/>
            <a:ext cx="8591550" cy="90214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rgbClr val="AB313C"/>
                </a:solidFill>
                <a:latin typeface="+mn-lt"/>
              </a:rPr>
              <a:t>Организационные моменты </a:t>
            </a:r>
            <a:br>
              <a:rPr lang="ru-RU" sz="3600" b="1" dirty="0">
                <a:solidFill>
                  <a:srgbClr val="AB313C"/>
                </a:solidFill>
                <a:latin typeface="+mn-lt"/>
              </a:rPr>
            </a:br>
            <a:r>
              <a:rPr lang="ru-RU" sz="3600" b="1" dirty="0">
                <a:solidFill>
                  <a:srgbClr val="AB313C"/>
                </a:solidFill>
                <a:latin typeface="+mn-lt"/>
              </a:rPr>
              <a:t>при проведении ВПР в ОО</a:t>
            </a:r>
          </a:p>
        </p:txBody>
      </p:sp>
    </p:spTree>
    <p:extLst>
      <p:ext uri="{BB962C8B-B14F-4D97-AF65-F5344CB8AC3E}">
        <p14:creationId xmlns:p14="http://schemas.microsoft.com/office/powerpoint/2010/main" val="1720131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16D10D6-2280-48D2-83F2-2249910F0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445246" cy="709818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A99BC64-657B-4CA6-A1EE-5502AA7F4C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58"/>
            <a:ext cx="12192000" cy="96900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3C20E9E-5BA0-42E2-AA88-25B8ECD67E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13689" cy="1006997"/>
          </a:xfrm>
          <a:prstGeom prst="rect">
            <a:avLst/>
          </a:prstGeom>
        </p:spPr>
      </p:pic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0C846AC4-168F-404A-ADDC-FF95A2DE6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1" y="168623"/>
            <a:ext cx="8591550" cy="66974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rgbClr val="AB313C"/>
                </a:solidFill>
                <a:latin typeface="+mn-lt"/>
              </a:rPr>
              <a:t>Объективность результатов </a:t>
            </a:r>
            <a:br>
              <a:rPr lang="ru-RU" sz="3600" b="1" dirty="0">
                <a:solidFill>
                  <a:srgbClr val="AB313C"/>
                </a:solidFill>
                <a:latin typeface="+mn-lt"/>
              </a:rPr>
            </a:br>
            <a:r>
              <a:rPr lang="ru-RU" sz="3600" b="1" dirty="0">
                <a:solidFill>
                  <a:srgbClr val="AB313C"/>
                </a:solidFill>
                <a:latin typeface="+mn-lt"/>
              </a:rPr>
              <a:t>оценочных процедур в РФ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B136998-541B-41B0-AB10-BDD1A34BBA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30" y="952782"/>
            <a:ext cx="9763125" cy="5736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84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16D10D6-2280-48D2-83F2-2249910F0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371475" y="304800"/>
            <a:ext cx="12445246" cy="7098189"/>
          </a:xfrm>
          <a:prstGeom prst="rect">
            <a:avLst/>
          </a:prstGeom>
        </p:spPr>
      </p:pic>
      <p:sp>
        <p:nvSpPr>
          <p:cNvPr id="9" name="Объект 8">
            <a:extLst>
              <a:ext uri="{FF2B5EF4-FFF2-40B4-BE49-F238E27FC236}">
                <a16:creationId xmlns:a16="http://schemas.microsoft.com/office/drawing/2014/main" id="{13EA86A8-C910-4883-9524-58935D27C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948" y="1647825"/>
            <a:ext cx="11563350" cy="44481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u="sng" dirty="0"/>
              <a:t>В 2017 году</a:t>
            </a:r>
            <a:r>
              <a:rPr lang="ru-RU" dirty="0"/>
              <a:t>: 69 «необъективных» школ (по параметрам ВПР-4, ВПР-5, ГИА-9, высокий коэффициент </a:t>
            </a:r>
            <a:r>
              <a:rPr lang="ru-RU" dirty="0" err="1"/>
              <a:t>неподтверждения</a:t>
            </a:r>
            <a:r>
              <a:rPr lang="ru-RU" dirty="0"/>
              <a:t> медалистов).</a:t>
            </a:r>
          </a:p>
          <a:p>
            <a:pPr marL="0" indent="0">
              <a:buNone/>
            </a:pPr>
            <a:endParaRPr lang="ru-RU" sz="500" dirty="0"/>
          </a:p>
          <a:p>
            <a:pPr marL="0" indent="0">
              <a:buNone/>
            </a:pPr>
            <a:r>
              <a:rPr lang="ru-RU" u="sng" dirty="0"/>
              <a:t>В 2018 году </a:t>
            </a:r>
            <a:r>
              <a:rPr lang="ru-RU" dirty="0"/>
              <a:t>: 18 «необъективных» школ (по параметрам «завышенные результаты ВПР-4 и ВПР-5», «несоответствие результатов ВПР и школьных отметок», «резкое изменение результатов ВПР одной параллели от 2017 к 2018 году»).</a:t>
            </a:r>
          </a:p>
          <a:p>
            <a:pPr marL="0" indent="0">
              <a:buNone/>
            </a:pPr>
            <a:endParaRPr lang="ru-RU" sz="200" dirty="0"/>
          </a:p>
          <a:p>
            <a:pPr marL="0" indent="0">
              <a:buNone/>
            </a:pPr>
            <a:r>
              <a:rPr lang="ru-RU" dirty="0"/>
              <a:t>6 ОО – в списках «необъективных» школ в 2017 и 2018 гг.</a:t>
            </a:r>
          </a:p>
          <a:p>
            <a:pPr marL="0" indent="0">
              <a:buNone/>
            </a:pPr>
            <a:endParaRPr lang="ru-RU" sz="100" dirty="0"/>
          </a:p>
          <a:p>
            <a:pPr marL="0" indent="0">
              <a:buNone/>
            </a:pPr>
            <a:r>
              <a:rPr lang="ru-RU" dirty="0"/>
              <a:t>Организация общественного (независимого ) наблюдения при проведении оценочных процедур (п. 9 «Регламента подготовки и проведения ВПР в АО»).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A99BC64-657B-4CA6-A1EE-5502AA7F4C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58"/>
            <a:ext cx="12192000" cy="96900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3C20E9E-5BA0-42E2-AA88-25B8ECD67E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13689" cy="1006997"/>
          </a:xfrm>
          <a:prstGeom prst="rect">
            <a:avLst/>
          </a:prstGeom>
        </p:spPr>
      </p:pic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0C846AC4-168F-404A-ADDC-FF95A2DE6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7526" y="57204"/>
            <a:ext cx="8591550" cy="90214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rgbClr val="AB313C"/>
                </a:solidFill>
                <a:latin typeface="+mn-lt"/>
              </a:rPr>
              <a:t>Объективность результатов </a:t>
            </a:r>
            <a:br>
              <a:rPr lang="ru-RU" sz="3600" b="1" dirty="0">
                <a:solidFill>
                  <a:srgbClr val="AB313C"/>
                </a:solidFill>
                <a:latin typeface="+mn-lt"/>
              </a:rPr>
            </a:br>
            <a:r>
              <a:rPr lang="ru-RU" sz="3600" b="1" dirty="0">
                <a:solidFill>
                  <a:srgbClr val="AB313C"/>
                </a:solidFill>
                <a:latin typeface="+mn-lt"/>
              </a:rPr>
              <a:t>оценочных процедур в АО</a:t>
            </a:r>
          </a:p>
        </p:txBody>
      </p:sp>
    </p:spTree>
    <p:extLst>
      <p:ext uri="{BB962C8B-B14F-4D97-AF65-F5344CB8AC3E}">
        <p14:creationId xmlns:p14="http://schemas.microsoft.com/office/powerpoint/2010/main" val="1220685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16D10D6-2280-48D2-83F2-2249910F0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445246" cy="7098189"/>
          </a:xfrm>
          <a:prstGeom prst="rect">
            <a:avLst/>
          </a:prstGeom>
        </p:spPr>
      </p:pic>
      <p:sp>
        <p:nvSpPr>
          <p:cNvPr id="9" name="Объект 8">
            <a:extLst>
              <a:ext uri="{FF2B5EF4-FFF2-40B4-BE49-F238E27FC236}">
                <a16:creationId xmlns:a16="http://schemas.microsoft.com/office/drawing/2014/main" id="{13EA86A8-C910-4883-9524-58935D27C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1" y="1064200"/>
            <a:ext cx="11563350" cy="573659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A99BC64-657B-4CA6-A1EE-5502AA7F4C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58"/>
            <a:ext cx="12192000" cy="96900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3C20E9E-5BA0-42E2-AA88-25B8ECD67E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13689" cy="1006997"/>
          </a:xfrm>
          <a:prstGeom prst="rect">
            <a:avLst/>
          </a:prstGeom>
        </p:spPr>
      </p:pic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0C846AC4-168F-404A-ADDC-FF95A2DE6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7526" y="57204"/>
            <a:ext cx="8591550" cy="66974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rgbClr val="AB313C"/>
                </a:solidFill>
                <a:latin typeface="+mn-lt"/>
              </a:rPr>
              <a:t>Объективность результатов </a:t>
            </a:r>
            <a:br>
              <a:rPr lang="ru-RU" sz="3600" b="1" dirty="0">
                <a:solidFill>
                  <a:srgbClr val="AB313C"/>
                </a:solidFill>
                <a:latin typeface="+mn-lt"/>
              </a:rPr>
            </a:br>
            <a:r>
              <a:rPr lang="ru-RU" sz="3600" b="1" dirty="0">
                <a:solidFill>
                  <a:srgbClr val="AB313C"/>
                </a:solidFill>
                <a:latin typeface="+mn-lt"/>
              </a:rPr>
              <a:t>оценочных процедур в АО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25D59D64-26BE-48DB-9737-FC8A8D34B7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8565500"/>
              </p:ext>
            </p:extLst>
          </p:nvPr>
        </p:nvGraphicFramePr>
        <p:xfrm>
          <a:off x="1240435" y="938657"/>
          <a:ext cx="9029700" cy="57365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36563">
                  <a:extLst>
                    <a:ext uri="{9D8B030D-6E8A-4147-A177-3AD203B41FA5}">
                      <a16:colId xmlns:a16="http://schemas.microsoft.com/office/drawing/2014/main" val="3626116734"/>
                    </a:ext>
                  </a:extLst>
                </a:gridCol>
                <a:gridCol w="1738111">
                  <a:extLst>
                    <a:ext uri="{9D8B030D-6E8A-4147-A177-3AD203B41FA5}">
                      <a16:colId xmlns:a16="http://schemas.microsoft.com/office/drawing/2014/main" val="1524171261"/>
                    </a:ext>
                  </a:extLst>
                </a:gridCol>
                <a:gridCol w="2215032">
                  <a:extLst>
                    <a:ext uri="{9D8B030D-6E8A-4147-A177-3AD203B41FA5}">
                      <a16:colId xmlns:a16="http://schemas.microsoft.com/office/drawing/2014/main" val="1173813241"/>
                    </a:ext>
                  </a:extLst>
                </a:gridCol>
                <a:gridCol w="1239994">
                  <a:extLst>
                    <a:ext uri="{9D8B030D-6E8A-4147-A177-3AD203B41FA5}">
                      <a16:colId xmlns:a16="http://schemas.microsoft.com/office/drawing/2014/main" val="3339013691"/>
                    </a:ext>
                  </a:extLst>
                </a:gridCol>
              </a:tblGrid>
              <a:tr h="6521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Муниципалитет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Количество необъективных ОО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Кол-во ОО в муниципалитете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% необъективных ОО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extLst>
                  <a:ext uri="{0D108BD9-81ED-4DB2-BD59-A6C34878D82A}">
                    <a16:rowId xmlns:a16="http://schemas.microsoft.com/office/drawing/2014/main" val="507411382"/>
                  </a:ext>
                </a:extLst>
              </a:tr>
              <a:tr h="4016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Шенкурский муниципальный район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33%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extLst>
                  <a:ext uri="{0D108BD9-81ED-4DB2-BD59-A6C34878D82A}">
                    <a16:rowId xmlns:a16="http://schemas.microsoft.com/office/drawing/2014/main" val="2492325461"/>
                  </a:ext>
                </a:extLst>
              </a:tr>
              <a:tr h="4016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Вилегодский муниципальный район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17%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extLst>
                  <a:ext uri="{0D108BD9-81ED-4DB2-BD59-A6C34878D82A}">
                    <a16:rowId xmlns:a16="http://schemas.microsoft.com/office/drawing/2014/main" val="3005337393"/>
                  </a:ext>
                </a:extLst>
              </a:tr>
              <a:tr h="2221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Котлас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15%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extLst>
                  <a:ext uri="{0D108BD9-81ED-4DB2-BD59-A6C34878D82A}">
                    <a16:rowId xmlns:a16="http://schemas.microsoft.com/office/drawing/2014/main" val="374108862"/>
                  </a:ext>
                </a:extLst>
              </a:tr>
              <a:tr h="4016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Виноградовский муниципальный район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13%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extLst>
                  <a:ext uri="{0D108BD9-81ED-4DB2-BD59-A6C34878D82A}">
                    <a16:rowId xmlns:a16="http://schemas.microsoft.com/office/drawing/2014/main" val="877658754"/>
                  </a:ext>
                </a:extLst>
              </a:tr>
              <a:tr h="4016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Котласский муниципальный район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11%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extLst>
                  <a:ext uri="{0D108BD9-81ED-4DB2-BD59-A6C34878D82A}">
                    <a16:rowId xmlns:a16="http://schemas.microsoft.com/office/drawing/2014/main" val="2511388051"/>
                  </a:ext>
                </a:extLst>
              </a:tr>
              <a:tr h="4016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Ленский муниципальный район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10%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extLst>
                  <a:ext uri="{0D108BD9-81ED-4DB2-BD59-A6C34878D82A}">
                    <a16:rowId xmlns:a16="http://schemas.microsoft.com/office/drawing/2014/main" val="3235571119"/>
                  </a:ext>
                </a:extLst>
              </a:tr>
              <a:tr h="4016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Устьянский муниципальный район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10%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extLst>
                  <a:ext uri="{0D108BD9-81ED-4DB2-BD59-A6C34878D82A}">
                    <a16:rowId xmlns:a16="http://schemas.microsoft.com/office/drawing/2014/main" val="542105352"/>
                  </a:ext>
                </a:extLst>
              </a:tr>
              <a:tr h="4016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Коношский муниципальный район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9%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extLst>
                  <a:ext uri="{0D108BD9-81ED-4DB2-BD59-A6C34878D82A}">
                    <a16:rowId xmlns:a16="http://schemas.microsoft.com/office/drawing/2014/main" val="2084470484"/>
                  </a:ext>
                </a:extLst>
              </a:tr>
              <a:tr h="4016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Пинежский муниципальный район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8%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extLst>
                  <a:ext uri="{0D108BD9-81ED-4DB2-BD59-A6C34878D82A}">
                    <a16:rowId xmlns:a16="http://schemas.microsoft.com/office/drawing/2014/main" val="3464375030"/>
                  </a:ext>
                </a:extLst>
              </a:tr>
              <a:tr h="4016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Каргопольский муниципальный район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8%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extLst>
                  <a:ext uri="{0D108BD9-81ED-4DB2-BD59-A6C34878D82A}">
                    <a16:rowId xmlns:a16="http://schemas.microsoft.com/office/drawing/2014/main" val="3054189559"/>
                  </a:ext>
                </a:extLst>
              </a:tr>
              <a:tr h="4016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Няндомский муниципальный район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7%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extLst>
                  <a:ext uri="{0D108BD9-81ED-4DB2-BD59-A6C34878D82A}">
                    <a16:rowId xmlns:a16="http://schemas.microsoft.com/office/drawing/2014/main" val="3602653051"/>
                  </a:ext>
                </a:extLst>
              </a:tr>
              <a:tr h="4016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Вельский муниципальный район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4%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extLst>
                  <a:ext uri="{0D108BD9-81ED-4DB2-BD59-A6C34878D82A}">
                    <a16:rowId xmlns:a16="http://schemas.microsoft.com/office/drawing/2014/main" val="1513474993"/>
                  </a:ext>
                </a:extLst>
              </a:tr>
              <a:tr h="2221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Северодвинск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4%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extLst>
                  <a:ext uri="{0D108BD9-81ED-4DB2-BD59-A6C34878D82A}">
                    <a16:rowId xmlns:a16="http://schemas.microsoft.com/office/drawing/2014/main" val="4073602725"/>
                  </a:ext>
                </a:extLst>
              </a:tr>
              <a:tr h="2221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город Архангельск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50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8" marR="7018" marT="7018" marB="0" anchor="ctr"/>
                </a:tc>
                <a:extLst>
                  <a:ext uri="{0D108BD9-81ED-4DB2-BD59-A6C34878D82A}">
                    <a16:rowId xmlns:a16="http://schemas.microsoft.com/office/drawing/2014/main" val="11699829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4364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16D10D6-2280-48D2-83F2-2249910F0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445246" cy="7098189"/>
          </a:xfrm>
          <a:prstGeom prst="rect">
            <a:avLst/>
          </a:prstGeom>
        </p:spPr>
      </p:pic>
      <p:sp>
        <p:nvSpPr>
          <p:cNvPr id="9" name="Объект 8">
            <a:extLst>
              <a:ext uri="{FF2B5EF4-FFF2-40B4-BE49-F238E27FC236}">
                <a16:creationId xmlns:a16="http://schemas.microsoft.com/office/drawing/2014/main" id="{13EA86A8-C910-4883-9524-58935D27C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1" y="1064200"/>
            <a:ext cx="11563350" cy="573659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A99BC64-657B-4CA6-A1EE-5502AA7F4C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9549" y="0"/>
            <a:ext cx="12192000" cy="96900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3C20E9E-5BA0-42E2-AA88-25B8ECD67E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13689" cy="1006997"/>
          </a:xfrm>
          <a:prstGeom prst="rect">
            <a:avLst/>
          </a:prstGeom>
        </p:spPr>
      </p:pic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0C846AC4-168F-404A-ADDC-FF95A2DE6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7848" y="93950"/>
            <a:ext cx="9305924" cy="8190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CC293E"/>
                </a:solidFill>
                <a:latin typeface="+mn-lt"/>
              </a:rPr>
              <a:t>Относительное изменение среднего балла </a:t>
            </a:r>
            <a:br>
              <a:rPr lang="ru-RU" sz="3200" b="1" dirty="0">
                <a:solidFill>
                  <a:srgbClr val="CC293E"/>
                </a:solidFill>
                <a:latin typeface="+mn-lt"/>
              </a:rPr>
            </a:br>
            <a:r>
              <a:rPr lang="ru-RU" sz="3200" b="1" dirty="0">
                <a:solidFill>
                  <a:srgbClr val="CC293E"/>
                </a:solidFill>
                <a:latin typeface="+mn-lt"/>
              </a:rPr>
              <a:t>в присутствии различных категорий наблюдателей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04283EE-52B8-4A05-8505-85E5975EE2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4" y="1100947"/>
            <a:ext cx="11174497" cy="5223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5364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16D10D6-2280-48D2-83F2-2249910F0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445246" cy="7098189"/>
          </a:xfrm>
          <a:prstGeom prst="rect">
            <a:avLst/>
          </a:prstGeom>
        </p:spPr>
      </p:pic>
      <p:sp>
        <p:nvSpPr>
          <p:cNvPr id="9" name="Объект 8">
            <a:extLst>
              <a:ext uri="{FF2B5EF4-FFF2-40B4-BE49-F238E27FC236}">
                <a16:creationId xmlns:a16="http://schemas.microsoft.com/office/drawing/2014/main" id="{13EA86A8-C910-4883-9524-58935D27C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1" y="1064200"/>
            <a:ext cx="11563350" cy="573659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 соотнесение результатов ВПР с текущей успеваемостью;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 мониторинг результатов ВПР по годам;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 сопоставление с результатами контрольной выборки;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 комплексный анализ данных ВПР-НИКО-ЕГЭ-ОГЭ-МСИ.</a:t>
            </a:r>
          </a:p>
          <a:p>
            <a:pPr marL="0" indent="0" algn="ctr">
              <a:buNone/>
            </a:pPr>
            <a:endParaRPr lang="ru-RU" sz="500" b="1" dirty="0">
              <a:solidFill>
                <a:srgbClr val="CC293E"/>
              </a:solidFill>
            </a:endParaRPr>
          </a:p>
          <a:p>
            <a:pPr marL="0" indent="0" algn="ctr">
              <a:buNone/>
            </a:pPr>
            <a:r>
              <a:rPr lang="ru-RU" sz="3200" b="1" dirty="0">
                <a:solidFill>
                  <a:srgbClr val="CC293E"/>
                </a:solidFill>
              </a:rPr>
              <a:t>Особенности ВПР-2019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3200" dirty="0"/>
              <a:t> </a:t>
            </a:r>
            <a:r>
              <a:rPr lang="ru-RU" dirty="0"/>
              <a:t>банки заданий, 4 класс;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 подключение банков ВПР к процедурам госконтроля качества образования;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оптимизация верстки, уменьшение расхода бумаги;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перевод личных кабинетов ВПР под защищенные сети передачи данных.</a:t>
            </a:r>
            <a:endParaRPr lang="ru-RU" b="1" dirty="0">
              <a:solidFill>
                <a:srgbClr val="CC293E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ru-RU" dirty="0"/>
          </a:p>
          <a:p>
            <a:pPr>
              <a:buFont typeface="Wingdings" panose="05000000000000000000" pitchFamily="2" charset="2"/>
              <a:buChar char="ü"/>
            </a:pPr>
            <a:endParaRPr lang="ru-RU" dirty="0"/>
          </a:p>
          <a:p>
            <a:pPr>
              <a:buFont typeface="Wingdings" panose="05000000000000000000" pitchFamily="2" charset="2"/>
              <a:buChar char="ü"/>
            </a:pPr>
            <a:endParaRPr lang="ru-RU" dirty="0"/>
          </a:p>
          <a:p>
            <a:pPr>
              <a:buFont typeface="Wingdings" panose="05000000000000000000" pitchFamily="2" charset="2"/>
              <a:buChar char="ü"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A99BC64-657B-4CA6-A1EE-5502AA7F4C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9549" y="0"/>
            <a:ext cx="12192000" cy="96900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3C20E9E-5BA0-42E2-AA88-25B8ECD67E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13689" cy="1006997"/>
          </a:xfrm>
          <a:prstGeom prst="rect">
            <a:avLst/>
          </a:prstGeom>
        </p:spPr>
      </p:pic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0C846AC4-168F-404A-ADDC-FF95A2DE6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7848" y="93950"/>
            <a:ext cx="9305924" cy="8190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CC293E"/>
                </a:solidFill>
                <a:latin typeface="+mn-lt"/>
              </a:rPr>
              <a:t>Методики выявления «необъективных» школ (Рособрнадзор)</a:t>
            </a:r>
          </a:p>
        </p:txBody>
      </p:sp>
    </p:spTree>
    <p:extLst>
      <p:ext uri="{BB962C8B-B14F-4D97-AF65-F5344CB8AC3E}">
        <p14:creationId xmlns:p14="http://schemas.microsoft.com/office/powerpoint/2010/main" val="9870257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16D10D6-2280-48D2-83F2-2249910F0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445246" cy="7098189"/>
          </a:xfrm>
          <a:prstGeom prst="rect">
            <a:avLst/>
          </a:prstGeom>
        </p:spPr>
      </p:pic>
      <p:sp>
        <p:nvSpPr>
          <p:cNvPr id="9" name="Объект 8">
            <a:extLst>
              <a:ext uri="{FF2B5EF4-FFF2-40B4-BE49-F238E27FC236}">
                <a16:creationId xmlns:a16="http://schemas.microsoft.com/office/drawing/2014/main" id="{13EA86A8-C910-4883-9524-58935D27C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1" y="1064200"/>
            <a:ext cx="11563350" cy="573659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>
              <a:buFont typeface="Wingdings" panose="05000000000000000000" pitchFamily="2" charset="2"/>
              <a:buChar char="ü"/>
            </a:pPr>
            <a:endParaRPr lang="ru-RU" dirty="0"/>
          </a:p>
          <a:p>
            <a:pPr>
              <a:buFont typeface="Wingdings" panose="05000000000000000000" pitchFamily="2" charset="2"/>
              <a:buChar char="ü"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A99BC64-657B-4CA6-A1EE-5502AA7F4C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9549" y="0"/>
            <a:ext cx="12192000" cy="96900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3C20E9E-5BA0-42E2-AA88-25B8ECD67E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13689" cy="1006997"/>
          </a:xfrm>
          <a:prstGeom prst="rect">
            <a:avLst/>
          </a:prstGeom>
        </p:spPr>
      </p:pic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0C846AC4-168F-404A-ADDC-FF95A2DE6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7848" y="93950"/>
            <a:ext cx="9305924" cy="8190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CC293E"/>
                </a:solidFill>
                <a:latin typeface="+mn-lt"/>
              </a:rPr>
              <a:t>Результаты перепроверки ВПР </a:t>
            </a:r>
            <a:br>
              <a:rPr lang="ru-RU" sz="3200" b="1" dirty="0">
                <a:solidFill>
                  <a:srgbClr val="CC293E"/>
                </a:solidFill>
                <a:latin typeface="+mn-lt"/>
              </a:rPr>
            </a:br>
            <a:r>
              <a:rPr lang="ru-RU" sz="3200" b="1" dirty="0">
                <a:solidFill>
                  <a:srgbClr val="CC293E"/>
                </a:solidFill>
                <a:latin typeface="+mn-lt"/>
              </a:rPr>
              <a:t>в АО в мае 2018 года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D29EBFC-B4C5-466C-A89F-EC52AB0ABD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994960"/>
              </p:ext>
            </p:extLst>
          </p:nvPr>
        </p:nvGraphicFramePr>
        <p:xfrm>
          <a:off x="1076325" y="969001"/>
          <a:ext cx="9620251" cy="57059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0568">
                  <a:extLst>
                    <a:ext uri="{9D8B030D-6E8A-4147-A177-3AD203B41FA5}">
                      <a16:colId xmlns:a16="http://schemas.microsoft.com/office/drawing/2014/main" val="1588711314"/>
                    </a:ext>
                  </a:extLst>
                </a:gridCol>
                <a:gridCol w="1504743">
                  <a:extLst>
                    <a:ext uri="{9D8B030D-6E8A-4147-A177-3AD203B41FA5}">
                      <a16:colId xmlns:a16="http://schemas.microsoft.com/office/drawing/2014/main" val="1640206850"/>
                    </a:ext>
                  </a:extLst>
                </a:gridCol>
                <a:gridCol w="1169152">
                  <a:extLst>
                    <a:ext uri="{9D8B030D-6E8A-4147-A177-3AD203B41FA5}">
                      <a16:colId xmlns:a16="http://schemas.microsoft.com/office/drawing/2014/main" val="1353692072"/>
                    </a:ext>
                  </a:extLst>
                </a:gridCol>
                <a:gridCol w="1530002">
                  <a:extLst>
                    <a:ext uri="{9D8B030D-6E8A-4147-A177-3AD203B41FA5}">
                      <a16:colId xmlns:a16="http://schemas.microsoft.com/office/drawing/2014/main" val="2342316496"/>
                    </a:ext>
                  </a:extLst>
                </a:gridCol>
                <a:gridCol w="1602172">
                  <a:extLst>
                    <a:ext uri="{9D8B030D-6E8A-4147-A177-3AD203B41FA5}">
                      <a16:colId xmlns:a16="http://schemas.microsoft.com/office/drawing/2014/main" val="727599347"/>
                    </a:ext>
                  </a:extLst>
                </a:gridCol>
                <a:gridCol w="1515569">
                  <a:extLst>
                    <a:ext uri="{9D8B030D-6E8A-4147-A177-3AD203B41FA5}">
                      <a16:colId xmlns:a16="http://schemas.microsoft.com/office/drawing/2014/main" val="2831090178"/>
                    </a:ext>
                  </a:extLst>
                </a:gridCol>
                <a:gridCol w="1548045">
                  <a:extLst>
                    <a:ext uri="{9D8B030D-6E8A-4147-A177-3AD203B41FA5}">
                      <a16:colId xmlns:a16="http://schemas.microsoft.com/office/drawing/2014/main" val="3603904858"/>
                    </a:ext>
                  </a:extLst>
                </a:gridCol>
              </a:tblGrid>
              <a:tr h="18928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Класс 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Предмет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Количество поступивших работ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Количество перепроверенных работ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Количество работ, в которых итоговый балл остался без изменений (в %)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Количество работ, в которых итоговый балл повысился (в %)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Количество работ, в которых итоговый балл понизился (в %)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01300420"/>
                  </a:ext>
                </a:extLst>
              </a:tr>
              <a:tr h="44386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русский язык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225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214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52,34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7,95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39,71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17809030"/>
                  </a:ext>
                </a:extLst>
              </a:tr>
              <a:tr h="44386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математика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205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202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82,18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5,45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12,37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74776142"/>
                  </a:ext>
                </a:extLst>
              </a:tr>
              <a:tr h="54747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окружающий мир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206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205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53,66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10,74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35,6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43967476"/>
                  </a:ext>
                </a:extLst>
              </a:tr>
              <a:tr h="44386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русский язык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210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202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48,02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18,32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33,66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45356424"/>
                  </a:ext>
                </a:extLst>
              </a:tr>
              <a:tr h="44386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математика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208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203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75,37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4,43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20,20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55106843"/>
                  </a:ext>
                </a:extLst>
              </a:tr>
              <a:tr h="44386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история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208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208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46,16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8,65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45,19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86961665"/>
                  </a:ext>
                </a:extLst>
              </a:tr>
              <a:tr h="44386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биология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209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207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42,03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7,25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50,73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5996991"/>
                  </a:ext>
                </a:extLst>
              </a:tr>
              <a:tr h="55482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</a:rPr>
                        <a:t>ИТОГО: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</a:rPr>
                        <a:t>1471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</a:rPr>
                        <a:t>1441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</a:rPr>
                        <a:t>57,01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</a:rPr>
                        <a:t>9,17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</a:rPr>
                        <a:t>33,82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731454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78612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16D10D6-2280-48D2-83F2-2249910F0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445246" cy="7098189"/>
          </a:xfrm>
          <a:prstGeom prst="rect">
            <a:avLst/>
          </a:prstGeom>
        </p:spPr>
      </p:pic>
      <p:sp>
        <p:nvSpPr>
          <p:cNvPr id="9" name="Объект 8">
            <a:extLst>
              <a:ext uri="{FF2B5EF4-FFF2-40B4-BE49-F238E27FC236}">
                <a16:creationId xmlns:a16="http://schemas.microsoft.com/office/drawing/2014/main" id="{13EA86A8-C910-4883-9524-58935D27C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1" y="1064200"/>
            <a:ext cx="11563350" cy="573659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>
              <a:buFont typeface="Wingdings" panose="05000000000000000000" pitchFamily="2" charset="2"/>
              <a:buChar char="ü"/>
            </a:pPr>
            <a:endParaRPr lang="ru-RU" dirty="0"/>
          </a:p>
          <a:p>
            <a:pPr>
              <a:buFont typeface="Wingdings" panose="05000000000000000000" pitchFamily="2" charset="2"/>
              <a:buChar char="ü"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A99BC64-657B-4CA6-A1EE-5502AA7F4C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9549" y="0"/>
            <a:ext cx="12192000" cy="96900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3C20E9E-5BA0-42E2-AA88-25B8ECD67E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13689" cy="1006997"/>
          </a:xfrm>
          <a:prstGeom prst="rect">
            <a:avLst/>
          </a:prstGeom>
        </p:spPr>
      </p:pic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0C846AC4-168F-404A-ADDC-FF95A2DE6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7848" y="93950"/>
            <a:ext cx="9305924" cy="8190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CC293E"/>
                </a:solidFill>
                <a:latin typeface="+mn-lt"/>
              </a:rPr>
              <a:t>Анализ и использование оценочных процедур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C35328B-1033-4758-ACB1-252899EB2437}"/>
              </a:ext>
            </a:extLst>
          </p:cNvPr>
          <p:cNvSpPr/>
          <p:nvPr/>
        </p:nvSpPr>
        <p:spPr>
          <a:xfrm>
            <a:off x="209550" y="1191548"/>
            <a:ext cx="1170622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Использование результатов оценочных процедур позволяет:</a:t>
            </a:r>
          </a:p>
          <a:p>
            <a:pPr indent="449580" algn="just">
              <a:spcAft>
                <a:spcPts val="0"/>
              </a:spcAft>
            </a:pPr>
            <a:r>
              <a:rPr lang="ru-RU" sz="2000" u="sng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администрации школы</a:t>
            </a: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endParaRPr lang="ru-RU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-разработать и внедрить программы повышения эффективности преподавания и обучения, внести изменения в основную образовательную программу;</a:t>
            </a:r>
            <a:endParaRPr lang="ru-RU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-определить узкие места деятельности педколлектива и разработать соответствующие рекомендации для каждого педагога;</a:t>
            </a:r>
            <a:endParaRPr lang="ru-RU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-выявить наименее подготовленных учащихся в целях предоставления им необходимой помощи;</a:t>
            </a:r>
            <a:endParaRPr lang="ru-RU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-оказать соответствующую ресурсную, организационную и методическую поддержки неэффективно работающим учителям;</a:t>
            </a:r>
            <a:endParaRPr lang="ru-RU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-иметь независимую оценку деятельности отдельного педагога, группы педагогов для организации работы с педагогическими кадрами.</a:t>
            </a:r>
            <a:endParaRPr lang="ru-RU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2000" u="sng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педагогам:</a:t>
            </a: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indent="342900" algn="just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корректировать свои рабочие программы;</a:t>
            </a:r>
          </a:p>
          <a:p>
            <a:pPr indent="342900" algn="just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подготовиться к прохождению аттестации в целях установления квалификационной категории.</a:t>
            </a:r>
            <a:endParaRPr lang="ru-RU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2000" u="sng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обучающимся и их родителям</a:t>
            </a: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</a:p>
          <a:p>
            <a:pPr indent="342900" algn="just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получить рекомендации по формированию индивидуального учебного плана, внесению изменений в индивидуальный учебный план, а также перспективам получения дальнейшего профессионального образования.</a:t>
            </a:r>
            <a:endParaRPr lang="ru-RU" dirty="0"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7985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16D10D6-2280-48D2-83F2-2249910F0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8389" y="8389"/>
            <a:ext cx="12445246" cy="7098189"/>
          </a:xfrm>
          <a:prstGeom prst="rect">
            <a:avLst/>
          </a:prstGeom>
        </p:spPr>
      </p:pic>
      <p:sp>
        <p:nvSpPr>
          <p:cNvPr id="9" name="Объект 8">
            <a:extLst>
              <a:ext uri="{FF2B5EF4-FFF2-40B4-BE49-F238E27FC236}">
                <a16:creationId xmlns:a16="http://schemas.microsoft.com/office/drawing/2014/main" id="{13EA86A8-C910-4883-9524-58935D27C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1" y="1064200"/>
            <a:ext cx="11563350" cy="573659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>
              <a:buFont typeface="Wingdings" panose="05000000000000000000" pitchFamily="2" charset="2"/>
              <a:buChar char="ü"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A99BC64-657B-4CA6-A1EE-5502AA7F4C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9549" y="0"/>
            <a:ext cx="12192000" cy="96900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3C20E9E-5BA0-42E2-AA88-25B8ECD67E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13689" cy="1006997"/>
          </a:xfrm>
          <a:prstGeom prst="rect">
            <a:avLst/>
          </a:prstGeom>
        </p:spPr>
      </p:pic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0C846AC4-168F-404A-ADDC-FF95A2DE6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7848" y="93950"/>
            <a:ext cx="9305924" cy="8190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CC293E"/>
                </a:solidFill>
                <a:latin typeface="+mn-lt"/>
              </a:rPr>
              <a:t>Курсы для школьных команд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C35328B-1033-4758-ACB1-252899EB2437}"/>
              </a:ext>
            </a:extLst>
          </p:cNvPr>
          <p:cNvSpPr/>
          <p:nvPr/>
        </p:nvSpPr>
        <p:spPr>
          <a:xfrm>
            <a:off x="1090569" y="1191548"/>
            <a:ext cx="10368792" cy="6955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2800" dirty="0"/>
              <a:t>ФГБУ «ФИОКО» сообщает о начале приема заявок на дистанционный курс повышения квалификации «Оценка качества образования в общеобразовательной организации».</a:t>
            </a:r>
          </a:p>
          <a:p>
            <a:pPr indent="449580" algn="just">
              <a:spcAft>
                <a:spcPts val="0"/>
              </a:spcAft>
            </a:pPr>
            <a:endParaRPr lang="ru-RU" sz="2800" dirty="0"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endParaRPr lang="ru-RU" sz="2800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endParaRPr lang="ru-RU" dirty="0"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endParaRPr lang="ru-RU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endParaRPr lang="ru-RU" dirty="0"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endParaRPr lang="ru-RU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endParaRPr lang="ru-RU" dirty="0"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endParaRPr lang="ru-RU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endParaRPr lang="ru-RU" dirty="0"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endParaRPr lang="ru-RU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endParaRPr lang="ru-RU" dirty="0"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endParaRPr lang="ru-RU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endParaRPr lang="ru-RU" dirty="0"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endParaRPr lang="ru-RU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endParaRPr lang="ru-RU" dirty="0"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endParaRPr lang="ru-RU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endParaRPr lang="ru-RU" dirty="0"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endParaRPr lang="ru-RU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endParaRPr lang="ru-RU" dirty="0"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14" name="Рисунок 13" descr="http://www.fioco.ru/Media/Default/Pictures/%D0%B4%D0%BB%D1%8F%20%D0%BD%D0%BE%D0%B2%D0%BE%D1%81%D1%82%D0%B5%D0%B9/maxresdefault1.png">
            <a:extLst>
              <a:ext uri="{FF2B5EF4-FFF2-40B4-BE49-F238E27FC236}">
                <a16:creationId xmlns:a16="http://schemas.microsoft.com/office/drawing/2014/main" id="{D1D57564-3ABC-4077-9480-781F69A3AD05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016" y="2798678"/>
            <a:ext cx="6954473" cy="37414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26679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16D10D6-2280-48D2-83F2-2249910F0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8389" y="8389"/>
            <a:ext cx="12445246" cy="7098189"/>
          </a:xfrm>
          <a:prstGeom prst="rect">
            <a:avLst/>
          </a:prstGeom>
        </p:spPr>
      </p:pic>
      <p:sp>
        <p:nvSpPr>
          <p:cNvPr id="9" name="Объект 8">
            <a:extLst>
              <a:ext uri="{FF2B5EF4-FFF2-40B4-BE49-F238E27FC236}">
                <a16:creationId xmlns:a16="http://schemas.microsoft.com/office/drawing/2014/main" id="{13EA86A8-C910-4883-9524-58935D27C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1" y="1064200"/>
            <a:ext cx="11563350" cy="573659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>
              <a:buFont typeface="Wingdings" panose="05000000000000000000" pitchFamily="2" charset="2"/>
              <a:buChar char="ü"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A99BC64-657B-4CA6-A1EE-5502AA7F4C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9549" y="0"/>
            <a:ext cx="12192000" cy="96900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3C20E9E-5BA0-42E2-AA88-25B8ECD67E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13689" cy="1006997"/>
          </a:xfrm>
          <a:prstGeom prst="rect">
            <a:avLst/>
          </a:prstGeom>
        </p:spPr>
      </p:pic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0C846AC4-168F-404A-ADDC-FF95A2DE6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7848" y="93950"/>
            <a:ext cx="9305924" cy="8190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CC293E"/>
                </a:solidFill>
                <a:latin typeface="+mn-lt"/>
              </a:rPr>
              <a:t>Курсы для школьных команд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C35328B-1033-4758-ACB1-252899EB2437}"/>
              </a:ext>
            </a:extLst>
          </p:cNvPr>
          <p:cNvSpPr/>
          <p:nvPr/>
        </p:nvSpPr>
        <p:spPr>
          <a:xfrm>
            <a:off x="343949" y="1191549"/>
            <a:ext cx="11428950" cy="112030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Цели курса</a:t>
            </a:r>
            <a:endParaRPr lang="ru-RU" dirty="0"/>
          </a:p>
          <a:p>
            <a:r>
              <a:rPr lang="ru-RU" b="1" dirty="0"/>
              <a:t> </a:t>
            </a:r>
            <a:r>
              <a:rPr lang="ru-RU" dirty="0"/>
              <a:t>Целями курса являются изучение и практическое освоение педагогическим коллективом школы методов и инструментов повышения качества образования на школьном уровне, формирование условий для постоянного профессионального роста педагогов, повышение эффективности управления школой.</a:t>
            </a:r>
          </a:p>
          <a:p>
            <a:r>
              <a:rPr lang="ru-RU" dirty="0"/>
              <a:t>Курс создан и проводится специалистами и экспертами ФГБУ «ФИОКО» на основе результатов, аналитических выводов и рекомендаций НИКО, ВПР, международных сопоставительных исследований (PISA, TIMSS, PIRLS, TALIS и PIAAC), с использованием информационно-аналитической базы ФИОКО, с учетом мирового и российского опыта, а также опыта российских регионов в области оценки качества образования.</a:t>
            </a:r>
          </a:p>
          <a:p>
            <a:r>
              <a:rPr lang="ru-RU" b="1" dirty="0"/>
              <a:t>Условия зачисления на курс</a:t>
            </a:r>
            <a:r>
              <a:rPr lang="ru-RU" dirty="0"/>
              <a:t>: формирование для прохождения курса школьной команды в составе не менее 15 человек: директор школы; заместитель(и) директора; руководители методических объединений / кафедр по предметам или наиболее опытные учителя-предметники; учителя, другие педагогические работники. Возможно формирование команды из двух малокомплектных школ (заявка формируется от представителя методической службы муниципалитета).</a:t>
            </a:r>
          </a:p>
          <a:p>
            <a:r>
              <a:rPr lang="ru-RU" b="1" dirty="0"/>
              <a:t>Сроки и продолжительность обучения:</a:t>
            </a:r>
            <a:endParaRPr lang="ru-RU" dirty="0"/>
          </a:p>
          <a:p>
            <a:pPr lvl="0"/>
            <a:r>
              <a:rPr lang="ru-RU" dirty="0"/>
              <a:t>начало обучения: 1 ноября 2018 года;</a:t>
            </a:r>
          </a:p>
          <a:p>
            <a:pPr lvl="0"/>
            <a:r>
              <a:rPr lang="ru-RU" dirty="0"/>
              <a:t>продолжительность занятий: 4 месяца, включая выполнение практикумов;</a:t>
            </a:r>
          </a:p>
          <a:p>
            <a:pPr lvl="0"/>
            <a:r>
              <a:rPr lang="ru-RU" dirty="0"/>
              <a:t>объем курса: 108 академических часов;</a:t>
            </a:r>
          </a:p>
          <a:p>
            <a:pPr lvl="0"/>
            <a:r>
              <a:rPr lang="ru-RU" dirty="0"/>
              <a:t>прием заявок -  до 15 октября 2018 года</a:t>
            </a:r>
          </a:p>
          <a:p>
            <a:r>
              <a:rPr lang="ru-RU" sz="2400" b="1" dirty="0"/>
              <a:t>КОНТАКТЫ: </a:t>
            </a:r>
            <a:r>
              <a:rPr lang="en-US" sz="2400" b="1" dirty="0"/>
              <a:t>www</a:t>
            </a:r>
            <a:r>
              <a:rPr lang="ru-RU" sz="2400" b="1" dirty="0"/>
              <a:t>. </a:t>
            </a:r>
            <a:r>
              <a:rPr lang="en-US" sz="2400" b="1" u="sng" dirty="0">
                <a:hlinkClick r:id="rId5"/>
              </a:rPr>
              <a:t>http</a:t>
            </a:r>
            <a:r>
              <a:rPr lang="ru-RU" sz="2400" b="1" u="sng" dirty="0">
                <a:hlinkClick r:id="rId5"/>
              </a:rPr>
              <a:t>://</a:t>
            </a:r>
            <a:r>
              <a:rPr lang="en-US" sz="2400" b="1" u="sng" dirty="0" err="1">
                <a:hlinkClick r:id="rId5"/>
              </a:rPr>
              <a:t>fioco</a:t>
            </a:r>
            <a:r>
              <a:rPr lang="ru-RU" sz="2400" b="1" u="sng" dirty="0">
                <a:hlinkClick r:id="rId5"/>
              </a:rPr>
              <a:t>.</a:t>
            </a:r>
            <a:r>
              <a:rPr lang="en-US" sz="2400" b="1" u="sng" dirty="0" err="1">
                <a:hlinkClick r:id="rId5"/>
              </a:rPr>
              <a:t>ru</a:t>
            </a:r>
            <a:r>
              <a:rPr lang="ru-RU" sz="2400" b="1" u="sng" dirty="0">
                <a:hlinkClick r:id="rId5"/>
              </a:rPr>
              <a:t>/</a:t>
            </a:r>
            <a:r>
              <a:rPr lang="ru-RU" sz="2400" b="1" dirty="0"/>
              <a:t> Раздел «Повышение квалификации» / «Новости»</a:t>
            </a:r>
          </a:p>
          <a:p>
            <a:pPr lvl="0"/>
            <a:endParaRPr lang="ru-RU" dirty="0"/>
          </a:p>
          <a:p>
            <a:pPr indent="449580" algn="just">
              <a:spcAft>
                <a:spcPts val="0"/>
              </a:spcAft>
            </a:pPr>
            <a:endParaRPr lang="ru-RU" sz="2800" dirty="0"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endParaRPr lang="ru-RU" sz="2800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endParaRPr lang="ru-RU" dirty="0"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endParaRPr lang="ru-RU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endParaRPr lang="ru-RU" dirty="0"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endParaRPr lang="ru-RU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endParaRPr lang="ru-RU" dirty="0"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endParaRPr lang="ru-RU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endParaRPr lang="ru-RU" dirty="0"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endParaRPr lang="ru-RU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endParaRPr lang="ru-RU" dirty="0"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endParaRPr lang="ru-RU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endParaRPr lang="ru-RU" dirty="0"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endParaRPr lang="ru-RU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endParaRPr lang="ru-RU" dirty="0"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endParaRPr lang="ru-RU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endParaRPr lang="ru-RU" dirty="0"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endParaRPr lang="ru-RU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just">
              <a:spcAft>
                <a:spcPts val="0"/>
              </a:spcAft>
            </a:pPr>
            <a:endParaRPr lang="ru-RU" dirty="0"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5046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16D10D6-2280-48D2-83F2-2249910F0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445246" cy="7098189"/>
          </a:xfrm>
          <a:prstGeom prst="rect">
            <a:avLst/>
          </a:prstGeom>
        </p:spPr>
      </p:pic>
      <p:sp>
        <p:nvSpPr>
          <p:cNvPr id="9" name="Объект 8">
            <a:extLst>
              <a:ext uri="{FF2B5EF4-FFF2-40B4-BE49-F238E27FC236}">
                <a16:creationId xmlns:a16="http://schemas.microsoft.com/office/drawing/2014/main" id="{13EA86A8-C910-4883-9524-58935D27C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1" y="1064200"/>
            <a:ext cx="11563350" cy="573659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>
              <a:buFont typeface="Wingdings" panose="05000000000000000000" pitchFamily="2" charset="2"/>
              <a:buChar char="ü"/>
            </a:pPr>
            <a:endParaRPr lang="ru-RU" dirty="0"/>
          </a:p>
          <a:p>
            <a:pPr>
              <a:buFont typeface="Wingdings" panose="05000000000000000000" pitchFamily="2" charset="2"/>
              <a:buChar char="ü"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A99BC64-657B-4CA6-A1EE-5502AA7F4C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9549" y="0"/>
            <a:ext cx="12192000" cy="96900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3C20E9E-5BA0-42E2-AA88-25B8ECD67E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13689" cy="1006997"/>
          </a:xfrm>
          <a:prstGeom prst="rect">
            <a:avLst/>
          </a:prstGeom>
        </p:spPr>
      </p:pic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0C846AC4-168F-404A-ADDC-FF95A2DE6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7848" y="93950"/>
            <a:ext cx="9305924" cy="8190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CC293E"/>
                </a:solidFill>
                <a:latin typeface="+mn-lt"/>
              </a:rPr>
              <a:t>График проведения оценочных процедур </a:t>
            </a:r>
            <a:br>
              <a:rPr lang="ru-RU" sz="3200" b="1" dirty="0">
                <a:solidFill>
                  <a:srgbClr val="CC293E"/>
                </a:solidFill>
                <a:latin typeface="+mn-lt"/>
              </a:rPr>
            </a:br>
            <a:r>
              <a:rPr lang="ru-RU" sz="3200" b="1" dirty="0">
                <a:solidFill>
                  <a:srgbClr val="CC293E"/>
                </a:solidFill>
                <a:latin typeface="+mn-lt"/>
              </a:rPr>
              <a:t>в 2018-2019 учебном году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0B76A0D-8551-4BF6-A3D3-3AA3F546D2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49" y="1200150"/>
            <a:ext cx="11127418" cy="53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144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411C06F-B3E6-4A78-8CD9-9A69F583F2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5099" y="-224514"/>
            <a:ext cx="12357100" cy="7082514"/>
          </a:xfrm>
          <a:prstGeom prst="rect">
            <a:avLst/>
          </a:prstGeom>
        </p:spPr>
      </p:pic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5B94EA53-93DE-4D8C-8C92-91BC5FB9DED3}"/>
              </a:ext>
            </a:extLst>
          </p:cNvPr>
          <p:cNvSpPr txBox="1">
            <a:spLocks/>
          </p:cNvSpPr>
          <p:nvPr/>
        </p:nvSpPr>
        <p:spPr>
          <a:xfrm>
            <a:off x="6347670" y="3621604"/>
            <a:ext cx="5753100" cy="9302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srgbClr val="AB313C"/>
                </a:solidFill>
                <a:latin typeface="+mn-lt"/>
              </a:rPr>
              <a:t>Спасибо за внимание!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3C6EC90-CCD2-4CFB-92BA-38E8CF8F1E62}"/>
              </a:ext>
            </a:extLst>
          </p:cNvPr>
          <p:cNvSpPr/>
          <p:nvPr/>
        </p:nvSpPr>
        <p:spPr>
          <a:xfrm>
            <a:off x="6654800" y="6084165"/>
            <a:ext cx="5537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3D5F97"/>
                </a:solidFill>
              </a:rPr>
              <a:t>г. Архангельск, проспект Ломоносова, 270</a:t>
            </a:r>
          </a:p>
          <a:p>
            <a:r>
              <a:rPr lang="ru-RU" sz="2000" b="1" dirty="0">
                <a:solidFill>
                  <a:srgbClr val="3D5F97"/>
                </a:solidFill>
              </a:rPr>
              <a:t>сайт: </a:t>
            </a:r>
            <a:r>
              <a:rPr lang="en-US" sz="2000" b="1" dirty="0">
                <a:solidFill>
                  <a:srgbClr val="3D5F97"/>
                </a:solidFill>
              </a:rPr>
              <a:t>www.aocoko.ru</a:t>
            </a:r>
            <a:endParaRPr lang="ru-RU" sz="2000" b="1" dirty="0">
              <a:solidFill>
                <a:srgbClr val="3D5F97"/>
              </a:solidFill>
            </a:endParaRPr>
          </a:p>
          <a:p>
            <a:endParaRPr lang="ru-RU" sz="2000" b="1" dirty="0">
              <a:solidFill>
                <a:srgbClr val="3D5F97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5906E1A-1FD3-4FA4-B616-A8723B5984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950" y="266003"/>
            <a:ext cx="4144979" cy="1432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5573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19918</TotalTime>
  <Words>890</Words>
  <Application>Microsoft Office PowerPoint</Application>
  <PresentationFormat>Широкоэкранный</PresentationFormat>
  <Paragraphs>387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Tahoma</vt:lpstr>
      <vt:lpstr>Times New Roman</vt:lpstr>
      <vt:lpstr>Wingdings</vt:lpstr>
      <vt:lpstr>Тема Office</vt:lpstr>
      <vt:lpstr>«Мониторинговые исследования качества образования»</vt:lpstr>
      <vt:lpstr>Система оценки качества образования  в Архангельской области</vt:lpstr>
      <vt:lpstr>Результаты НИКО-2018</vt:lpstr>
      <vt:lpstr>Результаты НИКО-2018</vt:lpstr>
      <vt:lpstr>Всероссийские проверочные работы</vt:lpstr>
      <vt:lpstr>Результаты ВПР-2018</vt:lpstr>
      <vt:lpstr>Результаты ВПР-2018</vt:lpstr>
      <vt:lpstr>Организационные моменты  при проведении ВПР в ОО</vt:lpstr>
      <vt:lpstr>Объективность результатов  оценочных процедур в РФ</vt:lpstr>
      <vt:lpstr>Объективность результатов  оценочных процедур в АО</vt:lpstr>
      <vt:lpstr>Объективность результатов  оценочных процедур в АО</vt:lpstr>
      <vt:lpstr>Относительное изменение среднего балла  в присутствии различных категорий наблюдателей </vt:lpstr>
      <vt:lpstr>Методики выявления «необъективных» школ (Рособрнадзор)</vt:lpstr>
      <vt:lpstr>Результаты перепроверки ВПР  в АО в мае 2018 года</vt:lpstr>
      <vt:lpstr>Анализ и использование оценочных процедур</vt:lpstr>
      <vt:lpstr>Курсы для школьных команд</vt:lpstr>
      <vt:lpstr>Курсы для школьных команд</vt:lpstr>
      <vt:lpstr>График проведения оценочных процедур  в 2018-2019 учебном году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«Обучение организаторов ППЭ, привлекаемых к проведению ГИА-9 в пунктах проведения экзаменов в 2018 году»</dc:title>
  <dc:creator>admin</dc:creator>
  <cp:lastModifiedBy>user</cp:lastModifiedBy>
  <cp:revision>92</cp:revision>
  <dcterms:created xsi:type="dcterms:W3CDTF">2018-03-28T12:56:22Z</dcterms:created>
  <dcterms:modified xsi:type="dcterms:W3CDTF">2018-08-23T06:44:30Z</dcterms:modified>
</cp:coreProperties>
</file>